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1" r:id="rId2"/>
    <p:sldId id="343" r:id="rId3"/>
    <p:sldId id="342" r:id="rId4"/>
    <p:sldId id="334" r:id="rId5"/>
    <p:sldId id="327" r:id="rId6"/>
    <p:sldId id="328" r:id="rId7"/>
    <p:sldId id="346" r:id="rId8"/>
    <p:sldId id="345" r:id="rId9"/>
    <p:sldId id="333" r:id="rId10"/>
    <p:sldId id="293" r:id="rId11"/>
    <p:sldId id="295" r:id="rId12"/>
    <p:sldId id="296" r:id="rId13"/>
    <p:sldId id="299" r:id="rId14"/>
    <p:sldId id="300" r:id="rId15"/>
    <p:sldId id="301" r:id="rId16"/>
    <p:sldId id="302" r:id="rId17"/>
    <p:sldId id="303" r:id="rId18"/>
    <p:sldId id="310" r:id="rId19"/>
    <p:sldId id="312" r:id="rId20"/>
    <p:sldId id="320" r:id="rId21"/>
    <p:sldId id="262" r:id="rId22"/>
    <p:sldId id="264" r:id="rId23"/>
    <p:sldId id="265" r:id="rId24"/>
    <p:sldId id="321" r:id="rId25"/>
    <p:sldId id="330" r:id="rId26"/>
    <p:sldId id="331" r:id="rId27"/>
    <p:sldId id="332" r:id="rId28"/>
    <p:sldId id="349" r:id="rId29"/>
    <p:sldId id="348" r:id="rId30"/>
    <p:sldId id="258" r:id="rId31"/>
    <p:sldId id="322" r:id="rId32"/>
    <p:sldId id="277" r:id="rId33"/>
    <p:sldId id="278" r:id="rId34"/>
    <p:sldId id="279" r:id="rId35"/>
    <p:sldId id="280" r:id="rId36"/>
    <p:sldId id="284" r:id="rId37"/>
    <p:sldId id="281" r:id="rId38"/>
    <p:sldId id="282" r:id="rId39"/>
    <p:sldId id="283" r:id="rId40"/>
    <p:sldId id="325" r:id="rId41"/>
    <p:sldId id="329" r:id="rId42"/>
    <p:sldId id="257" r:id="rId43"/>
    <p:sldId id="305" r:id="rId44"/>
    <p:sldId id="289" r:id="rId45"/>
    <p:sldId id="314" r:id="rId46"/>
    <p:sldId id="324" r:id="rId47"/>
    <p:sldId id="32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3"/>
    <p:restoredTop sz="94639"/>
  </p:normalViewPr>
  <p:slideViewPr>
    <p:cSldViewPr snapToGrid="0" snapToObjects="1">
      <p:cViewPr varScale="1">
        <p:scale>
          <a:sx n="193" d="100"/>
          <a:sy n="193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29C9-08C5-C44B-9399-916B9664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4211-DBB1-F843-B236-D9FE173D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2FCA-557E-3F43-B706-237CD05F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2C0B5-342A-BA41-BE3C-40BD10A7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6162F-175D-B247-A437-0581A16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07CC3-BF20-0042-9600-3724542A1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9D4A7-AF1B-BF4A-AE1B-FDD293019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53E1-4330-B547-B0DC-64447073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86776-9582-1248-BCE2-6FED466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0A0F-F312-6B4A-B046-60266AB7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A038-BD0E-8644-A362-EB4B4F50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A5EA-2340-9549-8015-A239BE4C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BEEF-0C2F-0148-AE23-CD2174D8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296B-DD46-554D-9150-CA6996AA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0D08A-F28D-484A-A49F-83E5EC16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D985-5090-EC4B-9E4A-9288FA6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E44EB-E799-BF42-9588-27FD48465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E816E-FFE0-8B48-BBF5-38B5FD7F0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35C94-9BB9-E742-BFD2-F25853942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F53A0-E9B9-504F-8FF5-3894AA30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EF6C7-9C40-9C46-A1F7-8416CAED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D0897-0C11-5641-8EDC-A51E9CB0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02B99-48BF-4647-BBA9-9CD16343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7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A5F0-9BFD-EE44-A76B-B6790C28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7291F-1E60-2345-BF84-892A5812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64295-2E44-2F47-82C0-1D9292D7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C807-9B0B-164D-B106-117FE6D6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EA906-8B6D-894C-A8C4-0C637127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D7D0A-C9A7-924E-AA09-7D05F33D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247B6-1E56-144D-B33D-44C8E4D6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6B14-ECF3-0E4F-B8D9-FF04E0E7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459-AA14-794F-8436-F24E66738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5BB63-5B9A-B144-A05C-FC56EA725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4B0E2-D556-474E-99E6-C3CCA610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0281-1F11-514F-9CEF-C334274C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BC36C-5CBD-E341-AFAE-5996587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4259-55B4-3348-B2AC-92CB90AB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FD2C6-C915-CB46-8D2D-9F4530860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8D474-83AF-0640-9A18-5411DC38D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14395-654D-0844-87DA-F8A8B811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17529-7ACA-4E48-847C-39A163BB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CF002-1836-BF4E-8E55-8CA77532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F3C07-B9AC-6749-AE34-61E82BA2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85EA9-935B-194C-B4B4-43F5DDF3A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ECA6-E6C7-A140-A6BD-5652A9894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92CF2-EEBD-4A40-9052-FF5A08FAEDB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E37B-6740-DE45-9DED-E806D4C75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CEF4-3800-F540-B068-9A9F5BB11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arduino.cc/Code/SerLC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9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Brushed DC Motors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5B542-5855-1E4C-8D44-693F0055A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1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187" y="2057401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8163" y="2057401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4599" y="2057401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7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57687" y="3895726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96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271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77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951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549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14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731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24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 err="1"/>
              <a:t>Controling</a:t>
            </a:r>
            <a:r>
              <a:rPr lang="en-US" dirty="0"/>
              <a:t> 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337113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768095">
              <a:defRPr sz="6719"/>
            </a:lvl1pPr>
          </a:lstStyle>
          <a:p>
            <a:pPr lvl="0"/>
            <a:r>
              <a:rPr lang="en-US" sz="4800" dirty="0"/>
              <a:t>Pulse-width Modulation (PWM)</a:t>
            </a:r>
          </a:p>
        </p:txBody>
      </p:sp>
      <p:pic>
        <p:nvPicPr>
          <p:cNvPr id="5" name="image21.jpg">
            <a:extLst>
              <a:ext uri="{FF2B5EF4-FFF2-40B4-BE49-F238E27FC236}">
                <a16:creationId xmlns:a16="http://schemas.microsoft.com/office/drawing/2014/main" id="{782F5B02-F5E9-0541-8615-91DEE016C1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0635" y="1535053"/>
            <a:ext cx="10228730" cy="50744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190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A3548A-68DE-4C46-92F2-35C0D744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98" y="1935133"/>
            <a:ext cx="4327052" cy="4213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27513" y="3345813"/>
            <a:ext cx="5369743" cy="1047475"/>
            <a:chOff x="1603512" y="3345812"/>
            <a:chExt cx="5369743" cy="104747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3512" y="3583780"/>
              <a:ext cx="1046568" cy="809507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65826" y="2500583"/>
            <a:ext cx="8023941" cy="2798681"/>
            <a:chOff x="574955" y="2491134"/>
            <a:chExt cx="80239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9361" y="2932534"/>
              <a:ext cx="404713" cy="55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955" y="3000298"/>
              <a:ext cx="511722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4955" y="4432466"/>
              <a:ext cx="534894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23001" y="4383840"/>
              <a:ext cx="478623" cy="62266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77549" y="3134140"/>
            <a:ext cx="6691898" cy="1412103"/>
            <a:chOff x="1075159" y="3125085"/>
            <a:chExt cx="6691898" cy="141210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5159" y="3125085"/>
              <a:ext cx="253137" cy="55799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61144" y="3775938"/>
            <a:ext cx="5816761" cy="1501667"/>
            <a:chOff x="1237143" y="3775937"/>
            <a:chExt cx="5816761" cy="150166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37143" y="3775937"/>
              <a:ext cx="366369" cy="438018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25803" y="2500583"/>
            <a:ext cx="4799772" cy="999398"/>
            <a:chOff x="1501803" y="2500583"/>
            <a:chExt cx="4799772" cy="999398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01803" y="3134140"/>
              <a:ext cx="288069" cy="36584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00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red board board has several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158987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8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dirty="0"/>
              <a:t>a mechanism, typically consisting of rings pivoted at right angles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70A029-25AA-D943-932E-62E1D0D52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151" r="18909" b="21075"/>
          <a:stretch/>
        </p:blipFill>
        <p:spPr>
          <a:xfrm>
            <a:off x="5917315" y="1425388"/>
            <a:ext cx="5249215" cy="4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7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19" y="2052918"/>
            <a:ext cx="5236552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0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red board board has several analog input pins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</p:txBody>
      </p:sp>
    </p:spTree>
    <p:extLst>
      <p:ext uri="{BB962C8B-B14F-4D97-AF65-F5344CB8AC3E}">
        <p14:creationId xmlns:p14="http://schemas.microsoft.com/office/powerpoint/2010/main" val="401132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Remote.h</a:t>
            </a:r>
            <a:r>
              <a:rPr lang="en-US" dirty="0"/>
              <a:t> for pins</a:t>
            </a:r>
          </a:p>
        </p:txBody>
      </p:sp>
    </p:spTree>
    <p:extLst>
      <p:ext uri="{BB962C8B-B14F-4D97-AF65-F5344CB8AC3E}">
        <p14:creationId xmlns:p14="http://schemas.microsoft.com/office/powerpoint/2010/main" val="284375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3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80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35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-512-512 </a:t>
            </a:r>
          </a:p>
          <a:p>
            <a:pPr lvl="1"/>
            <a:r>
              <a:rPr lang="en-US" dirty="0"/>
              <a:t>T: 0-1023 for T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0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Read user input for flight</a:t>
            </a:r>
          </a:p>
          <a:p>
            <a:pPr lvl="1"/>
            <a:r>
              <a:rPr lang="en-US" dirty="0"/>
              <a:t>2 ”gimbals”</a:t>
            </a:r>
          </a:p>
          <a:p>
            <a:pPr lvl="2"/>
            <a:r>
              <a:rPr lang="en-US" dirty="0"/>
              <a:t>Left: throttle and yaw</a:t>
            </a:r>
          </a:p>
          <a:p>
            <a:pPr lvl="2"/>
            <a:r>
              <a:rPr lang="en-US" dirty="0"/>
              <a:t>Right: pitch and roll</a:t>
            </a:r>
          </a:p>
          <a:p>
            <a:pPr lvl="1"/>
            <a:r>
              <a:rPr lang="en-US" dirty="0"/>
              <a:t>Yaw, pitch, and roll are spring-loaded to return to neutral</a:t>
            </a:r>
          </a:p>
          <a:p>
            <a:pPr lvl="1"/>
            <a:r>
              <a:rPr lang="en-US" dirty="0"/>
              <a:t>Throttle stays where you put it.</a:t>
            </a:r>
          </a:p>
          <a:p>
            <a:r>
              <a:rPr lang="en-US" dirty="0"/>
              <a:t>Buttons and a knob for tuning</a:t>
            </a:r>
          </a:p>
          <a:p>
            <a:r>
              <a:rPr lang="en-US" dirty="0"/>
              <a:t>A radio for communication</a:t>
            </a:r>
          </a:p>
          <a:p>
            <a:r>
              <a:rPr lang="en-US" dirty="0"/>
              <a:t>A battery charger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262247-835A-BE4A-9565-09B4B968D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51235-1D7C-6747-B25B-215010F5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79" y="89259"/>
            <a:ext cx="6217583" cy="2412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39786" r="61597" b="14411"/>
          <a:stretch/>
        </p:blipFill>
        <p:spPr>
          <a:xfrm>
            <a:off x="6736681" y="3038121"/>
            <a:ext cx="452717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1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8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38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454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065128" cy="51036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1585811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42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158549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2210913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334360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4B4C-E6E3-F048-9A49-A2A6EF4C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Stand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90A81-6566-204E-BA5A-48EB52691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Make all Your Hardware Work</a:t>
            </a:r>
            <a:br>
              <a:rPr lang="en-US" dirty="0"/>
            </a:br>
            <a:r>
              <a:rPr lang="en-US" dirty="0" err="1"/>
              <a:t>a.k.a</a:t>
            </a:r>
            <a:r>
              <a:rPr lang="en-US" dirty="0"/>
              <a:t> Remote Controlled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2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519896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Gimbals </a:t>
            </a:r>
            <a:r>
              <a:rPr lang="mr-IN" dirty="0"/>
              <a:t>–</a:t>
            </a:r>
            <a:r>
              <a:rPr lang="en-US" dirty="0"/>
              <a:t> How they work and how to read them.</a:t>
            </a:r>
          </a:p>
          <a:p>
            <a:r>
              <a:rPr lang="en-US" dirty="0"/>
              <a:t>Brushed Motors – How they work and how to drive them.</a:t>
            </a:r>
          </a:p>
          <a:p>
            <a:r>
              <a:rPr lang="en-US" dirty="0"/>
              <a:t>The IMU </a:t>
            </a:r>
            <a:r>
              <a:rPr lang="mr-IN" dirty="0"/>
              <a:t>– </a:t>
            </a:r>
            <a:r>
              <a:rPr lang="en-US" dirty="0"/>
              <a:t>microcontroller and IMU communicate.</a:t>
            </a:r>
          </a:p>
          <a:p>
            <a:r>
              <a:rPr lang="en-US" dirty="0"/>
              <a:t>The serial display, LEDs, etc. </a:t>
            </a:r>
            <a:r>
              <a:rPr lang="mr-IN" dirty="0"/>
              <a:t>–</a:t>
            </a:r>
            <a:r>
              <a:rPr lang="en-US" dirty="0"/>
              <a:t> Communicating with the pilot.</a:t>
            </a:r>
          </a:p>
        </p:txBody>
      </p:sp>
    </p:spTree>
    <p:extLst>
      <p:ext uri="{BB962C8B-B14F-4D97-AF65-F5344CB8AC3E}">
        <p14:creationId xmlns:p14="http://schemas.microsoft.com/office/powerpoint/2010/main" val="2335516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965325" y="274638"/>
            <a:ext cx="8229600" cy="11430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2751" y="1600201"/>
            <a:ext cx="4401705" cy="4525963"/>
          </a:xfrm>
        </p:spPr>
        <p:txBody>
          <a:bodyPr>
            <a:normAutofit/>
          </a:bodyPr>
          <a:lstStyle/>
          <a:p>
            <a:r>
              <a:rPr lang="en-US" dirty="0"/>
              <a:t>Opening S1 makes M1 an inductor </a:t>
            </a:r>
          </a:p>
          <a:p>
            <a:pPr lvl="1"/>
            <a:r>
              <a:rPr lang="en-US" dirty="0"/>
              <a:t>Drives up voltage M1-</a:t>
            </a:r>
          </a:p>
          <a:p>
            <a:pPr lvl="1"/>
            <a:r>
              <a:rPr lang="en-US" dirty="0"/>
              <a:t>Can destroy the switch</a:t>
            </a:r>
          </a:p>
          <a:p>
            <a:pPr lvl="1"/>
            <a:r>
              <a:rPr lang="en-US" dirty="0"/>
              <a:t>Can cause current to back to power supply.</a:t>
            </a:r>
          </a:p>
          <a:p>
            <a:pPr lvl="1"/>
            <a:r>
              <a:rPr lang="en-US" dirty="0"/>
              <a:t>Causes noise on power supply.</a:t>
            </a:r>
          </a:p>
          <a:p>
            <a:r>
              <a:rPr lang="en-US" dirty="0"/>
              <a:t>This is called “fly back”</a:t>
            </a:r>
          </a:p>
          <a:p>
            <a:r>
              <a:rPr lang="en-US" dirty="0"/>
              <a:t>Adding a diode relieves the 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1870075"/>
            <a:ext cx="3601067" cy="3980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6" y="1906257"/>
            <a:ext cx="3898900" cy="4007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81" y="1736725"/>
            <a:ext cx="5186795" cy="41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</p:txBody>
      </p:sp>
    </p:spTree>
    <p:extLst>
      <p:ext uri="{BB962C8B-B14F-4D97-AF65-F5344CB8AC3E}">
        <p14:creationId xmlns:p14="http://schemas.microsoft.com/office/powerpoint/2010/main" val="3384767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Our Motor Circuits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65099" r="-65099"/>
          <a:stretch>
            <a:fillRect/>
          </a:stretch>
        </p:blipFill>
        <p:spPr>
          <a:xfrm>
            <a:off x="939748" y="1276929"/>
            <a:ext cx="9728252" cy="5350164"/>
          </a:xfrm>
        </p:spPr>
      </p:pic>
    </p:spTree>
    <p:extLst>
      <p:ext uri="{BB962C8B-B14F-4D97-AF65-F5344CB8AC3E}">
        <p14:creationId xmlns:p14="http://schemas.microsoft.com/office/powerpoint/2010/main" val="69597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Serial LCD Display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3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Text on the Remote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display on the remote is connected to the second serial port on the </a:t>
            </a:r>
            <a:r>
              <a:rPr lang="en-US" dirty="0" err="1"/>
              <a:t>redboard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LCD_library</a:t>
            </a:r>
            <a:r>
              <a:rPr lang="en-US" dirty="0"/>
              <a:t> provides a nice interface for writing to it</a:t>
            </a:r>
          </a:p>
          <a:p>
            <a:pPr lvl="1"/>
            <a:r>
              <a:rPr lang="en-US" dirty="0"/>
              <a:t>Docs here: </a:t>
            </a:r>
            <a:r>
              <a:rPr lang="en-US" dirty="0">
                <a:hlinkClick r:id="rId2"/>
              </a:rPr>
              <a:t>http://playground.arduino.cc/Code/SerLCD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9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/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3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-- IMU Filtering</a:t>
            </a:r>
          </a:p>
          <a:p>
            <a:r>
              <a:rPr lang="en-US" dirty="0"/>
              <a:t>PID Lab -- Implement control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</p:spTree>
    <p:extLst>
      <p:ext uri="{BB962C8B-B14F-4D97-AF65-F5344CB8AC3E}">
        <p14:creationId xmlns:p14="http://schemas.microsoft.com/office/powerpoint/2010/main" val="169815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343756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</p:txBody>
      </p:sp>
    </p:spTree>
    <p:extLst>
      <p:ext uri="{BB962C8B-B14F-4D97-AF65-F5344CB8AC3E}">
        <p14:creationId xmlns:p14="http://schemas.microsoft.com/office/powerpoint/2010/main" val="51236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a motor.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a remote-controlled motor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2355425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1138</Words>
  <Application>Microsoft Macintosh PowerPoint</Application>
  <PresentationFormat>Widescreen</PresentationFormat>
  <Paragraphs>207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Programming The Hardware</vt:lpstr>
      <vt:lpstr>The Flight Control Board</vt:lpstr>
      <vt:lpstr>Controller</vt:lpstr>
      <vt:lpstr>The Test Stand</vt:lpstr>
      <vt:lpstr>The Arduino IDE</vt:lpstr>
      <vt:lpstr>Software Plan</vt:lpstr>
      <vt:lpstr>Quadcopter Firmware</vt:lpstr>
      <vt:lpstr>Remote Firmware</vt:lpstr>
      <vt:lpstr>Lab Tasks</vt:lpstr>
      <vt:lpstr>Brushed DC Motors</vt:lpstr>
      <vt:lpstr>Brushed Motors</vt:lpstr>
      <vt:lpstr>Construction</vt:lpstr>
      <vt:lpstr>Operation</vt:lpstr>
      <vt:lpstr>Operation</vt:lpstr>
      <vt:lpstr>Operation</vt:lpstr>
      <vt:lpstr>Operation</vt:lpstr>
      <vt:lpstr>Operation</vt:lpstr>
      <vt:lpstr>Controling Brushed Motors</vt:lpstr>
      <vt:lpstr>Pulse-width Modulation (PWM)</vt:lpstr>
      <vt:lpstr>PWM in Arduino</vt:lpstr>
      <vt:lpstr>Gimbals</vt:lpstr>
      <vt:lpstr>The Gimbals</vt:lpstr>
      <vt:lpstr>Anatomy of a Gimbal</vt:lpstr>
      <vt:lpstr>Reading the Gimbals</vt:lpstr>
      <vt:lpstr>Status LEDs</vt:lpstr>
      <vt:lpstr>Buttons</vt:lpstr>
      <vt:lpstr>Rotary Encoder</vt:lpstr>
      <vt:lpstr>Radio</vt:lpstr>
      <vt:lpstr>Remote Software Path</vt:lpstr>
      <vt:lpstr>Quadcopter Datapath</vt:lpstr>
      <vt:lpstr>The End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Lab 3: Make all Your Hardware Work a.k.a Remote Controlled Motors</vt:lpstr>
      <vt:lpstr>Demos</vt:lpstr>
      <vt:lpstr>The Inputs and Outputs</vt:lpstr>
      <vt:lpstr>Flyback</vt:lpstr>
      <vt:lpstr>Motor Driver</vt:lpstr>
      <vt:lpstr>Our Motor Circuits</vt:lpstr>
      <vt:lpstr>The Serial LCD Display</vt:lpstr>
      <vt:lpstr>Display Text on the Remote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19</cp:revision>
  <dcterms:created xsi:type="dcterms:W3CDTF">2019-02-27T01:40:23Z</dcterms:created>
  <dcterms:modified xsi:type="dcterms:W3CDTF">2019-03-02T04:04:59Z</dcterms:modified>
</cp:coreProperties>
</file>